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78" r:id="rId3"/>
    <p:sldId id="281" r:id="rId4"/>
    <p:sldId id="261" r:id="rId5"/>
    <p:sldId id="258" r:id="rId6"/>
    <p:sldId id="276" r:id="rId7"/>
    <p:sldId id="257" r:id="rId8"/>
    <p:sldId id="279" r:id="rId9"/>
    <p:sldId id="263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9FD37-1E22-436B-982A-03154385805E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193F0-AAA6-421B-BE2A-43DFA2806B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E1D-D4DF-4F6F-BB99-C89BCFD02A2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83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63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04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75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83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3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0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2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2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16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6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64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7885-7FA7-4DB1-AEF8-46AD5CE658FD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8F0433-BAF0-4581-BEDC-6A859D022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9B202D7-0D8C-4CC2-BD54-2D9BC4C4D453}"/>
              </a:ext>
            </a:extLst>
          </p:cNvPr>
          <p:cNvSpPr txBox="1"/>
          <p:nvPr/>
        </p:nvSpPr>
        <p:spPr>
          <a:xfrm>
            <a:off x="546426" y="169840"/>
            <a:ext cx="49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i="1" dirty="0">
                <a:latin typeface="+mn-ea"/>
              </a:rPr>
              <a:t>校安中心宣導目次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EB439D2-58F2-4A46-A681-A12C1BF7E5A9}"/>
              </a:ext>
            </a:extLst>
          </p:cNvPr>
          <p:cNvSpPr txBox="1"/>
          <p:nvPr/>
        </p:nvSpPr>
        <p:spPr>
          <a:xfrm>
            <a:off x="3199097" y="11466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        未依性別平等教育法規定期限內通報校園性別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        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事件，處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萬至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萬罰鍰。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00D4FFD-B0D1-420C-938F-E169D2778594}"/>
              </a:ext>
            </a:extLst>
          </p:cNvPr>
          <p:cNvSpPr txBox="1"/>
          <p:nvPr/>
        </p:nvSpPr>
        <p:spPr>
          <a:xfrm>
            <a:off x="2147602" y="22746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F0"/>
                </a:solidFill>
                <a:latin typeface="+mn-ea"/>
              </a:rPr>
              <a:t>重視班級經營，預防霸凌發生。</a:t>
            </a:r>
            <a:endParaRPr lang="en-US" altLang="zh-TW" sz="28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2EF78F-4577-4801-8BC6-45ADB35A12E5}"/>
              </a:ext>
            </a:extLst>
          </p:cNvPr>
          <p:cNvSpPr txBox="1"/>
          <p:nvPr/>
        </p:nvSpPr>
        <p:spPr>
          <a:xfrm>
            <a:off x="3869266" y="30631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學校附近交通安全注意路段。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3C0EB7-F142-43A5-B2F0-9F34486A2F6A}"/>
              </a:ext>
            </a:extLst>
          </p:cNvPr>
          <p:cNvSpPr txBox="1"/>
          <p:nvPr/>
        </p:nvSpPr>
        <p:spPr>
          <a:xfrm>
            <a:off x="2147602" y="38042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F0"/>
                </a:solidFill>
                <a:latin typeface="+mn-ea"/>
              </a:rPr>
              <a:t>友善安全校園違禁品勿帶進校園。</a:t>
            </a:r>
            <a:endParaRPr lang="en-US" altLang="zh-TW" sz="28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4ADBDC5-014A-417B-99AF-6EEAE9465E46}"/>
              </a:ext>
            </a:extLst>
          </p:cNvPr>
          <p:cNvSpPr txBox="1"/>
          <p:nvPr/>
        </p:nvSpPr>
        <p:spPr>
          <a:xfrm>
            <a:off x="3962400" y="452463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提醒同學小心詐騙勿當車手。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2549B52-32F0-4FE0-9B11-9434C03B5E67}"/>
              </a:ext>
            </a:extLst>
          </p:cNvPr>
          <p:cNvSpPr txBox="1"/>
          <p:nvPr/>
        </p:nvSpPr>
        <p:spPr>
          <a:xfrm>
            <a:off x="2241387" y="5511660"/>
            <a:ext cx="911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F0"/>
                </a:solidFill>
                <a:latin typeface="+mn-ea"/>
              </a:rPr>
              <a:t>本校校園防震災疏散地圖及注意要領。</a:t>
            </a:r>
            <a:endParaRPr lang="en-US" altLang="zh-TW" sz="28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C2DE509-9433-4805-A1B4-9D919765D2B1}"/>
              </a:ext>
            </a:extLst>
          </p:cNvPr>
          <p:cNvSpPr txBox="1"/>
          <p:nvPr/>
        </p:nvSpPr>
        <p:spPr>
          <a:xfrm>
            <a:off x="10422466" y="609872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</a:rPr>
              <a:t>2026.4.1</a:t>
            </a:r>
            <a:endParaRPr lang="zh-TW" altLang="en-US" sz="2000" b="1" dirty="0">
              <a:latin typeface="+mn-ea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334B7281-1816-485D-AA87-043151CD622F}"/>
              </a:ext>
            </a:extLst>
          </p:cNvPr>
          <p:cNvSpPr/>
          <p:nvPr/>
        </p:nvSpPr>
        <p:spPr>
          <a:xfrm>
            <a:off x="3443978" y="1090430"/>
            <a:ext cx="424636" cy="102376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52A70B5C-CC0A-4437-9E52-98AF33610BCD}"/>
              </a:ext>
            </a:extLst>
          </p:cNvPr>
          <p:cNvSpPr/>
          <p:nvPr/>
        </p:nvSpPr>
        <p:spPr>
          <a:xfrm>
            <a:off x="1765299" y="2025929"/>
            <a:ext cx="400863" cy="1074742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122C065C-3161-49ED-827F-CC4DC139FCA8}"/>
              </a:ext>
            </a:extLst>
          </p:cNvPr>
          <p:cNvSpPr/>
          <p:nvPr/>
        </p:nvSpPr>
        <p:spPr>
          <a:xfrm>
            <a:off x="3443978" y="2818207"/>
            <a:ext cx="424636" cy="102376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6C1C940E-83A4-46AE-B180-09E00C0BB3D0}"/>
              </a:ext>
            </a:extLst>
          </p:cNvPr>
          <p:cNvSpPr/>
          <p:nvPr/>
        </p:nvSpPr>
        <p:spPr>
          <a:xfrm>
            <a:off x="3411415" y="4221253"/>
            <a:ext cx="424636" cy="102376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B330263C-3072-4EEC-B5F6-3FD1CABD1560}"/>
              </a:ext>
            </a:extLst>
          </p:cNvPr>
          <p:cNvSpPr/>
          <p:nvPr/>
        </p:nvSpPr>
        <p:spPr>
          <a:xfrm>
            <a:off x="1814798" y="3449897"/>
            <a:ext cx="400863" cy="1074742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CD83525B-F663-4C92-A4DA-E708C692AB8A}"/>
              </a:ext>
            </a:extLst>
          </p:cNvPr>
          <p:cNvSpPr/>
          <p:nvPr/>
        </p:nvSpPr>
        <p:spPr>
          <a:xfrm>
            <a:off x="1840524" y="5224036"/>
            <a:ext cx="400863" cy="1074742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587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A64FE-1129-4D7D-BC48-46F1DA4A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998" y="0"/>
            <a:ext cx="10419740" cy="15659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latin typeface="+mn-ea"/>
                <a:ea typeface="+mn-ea"/>
              </a:rPr>
              <a:t>六、</a:t>
            </a:r>
            <a:r>
              <a:rPr lang="en-US" altLang="zh-TW" sz="4000" b="1" dirty="0">
                <a:solidFill>
                  <a:srgbClr val="00B0F0"/>
                </a:solidFill>
                <a:latin typeface="+mn-ea"/>
                <a:ea typeface="+mn-ea"/>
              </a:rPr>
              <a:t>114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  <a:ea typeface="+mn-ea"/>
              </a:rPr>
              <a:t>年</a:t>
            </a:r>
            <a:r>
              <a:rPr lang="en-US" altLang="zh-TW" sz="4000" b="1" dirty="0">
                <a:solidFill>
                  <a:srgbClr val="00B0F0"/>
                </a:solidFill>
                <a:latin typeface="+mn-ea"/>
                <a:ea typeface="+mn-ea"/>
              </a:rPr>
              <a:t>9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  <a:ea typeface="+mn-ea"/>
              </a:rPr>
              <a:t>月</a:t>
            </a:r>
            <a:r>
              <a:rPr lang="en-US" altLang="zh-TW" sz="4000" b="1" dirty="0">
                <a:solidFill>
                  <a:srgbClr val="00B0F0"/>
                </a:solidFill>
                <a:latin typeface="+mn-ea"/>
                <a:ea typeface="+mn-ea"/>
              </a:rPr>
              <a:t>19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  <a:ea typeface="+mn-ea"/>
              </a:rPr>
              <a:t>日（星期五）國家防災日</a:t>
            </a:r>
            <a:br>
              <a:rPr lang="en-US" altLang="zh-TW" sz="4000" b="1" dirty="0">
                <a:solidFill>
                  <a:srgbClr val="00B0F0"/>
                </a:solidFill>
                <a:latin typeface="+mn-ea"/>
                <a:ea typeface="+mn-ea"/>
              </a:rPr>
            </a:br>
            <a:r>
              <a:rPr lang="en-US" altLang="zh-TW" sz="4000" b="1" dirty="0">
                <a:solidFill>
                  <a:srgbClr val="00B0F0"/>
                </a:solidFill>
                <a:latin typeface="+mn-ea"/>
                <a:ea typeface="+mn-ea"/>
              </a:rPr>
              <a:t>        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  <a:ea typeface="+mn-ea"/>
              </a:rPr>
              <a:t>注意事項</a:t>
            </a:r>
            <a:endParaRPr lang="zh-TW" altLang="en-US" sz="40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pic>
        <p:nvPicPr>
          <p:cNvPr id="12" name="音訊 11">
            <a:hlinkClick r:id="" action="ppaction://media"/>
            <a:extLst>
              <a:ext uri="{FF2B5EF4-FFF2-40B4-BE49-F238E27FC236}">
                <a16:creationId xmlns:a16="http://schemas.microsoft.com/office/drawing/2014/main" id="{183868A0-62BF-464D-B0BF-660F47EE1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1E6ABF6-F865-4505-9B87-510ED48C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46" y="1844382"/>
            <a:ext cx="1081268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國家防災日演練日期訂於9月19日（星期五）實施，分別設定地震（9時21分）暨海嘯（9時30分）情境狀況發布。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各單位配合執行事項如后：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zh-TW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課堂上課老師於9月19日9時10分播放「地震知識你學會了嗎？」</a:t>
            </a:r>
            <a:r>
              <a:rPr lang="zh-TW" altLang="en-US" sz="3200" dirty="0">
                <a:latin typeface="Arial" panose="020B0604020202020204" pitchFamily="34" charset="0"/>
              </a:rPr>
              <a:t>（</a:t>
            </a:r>
            <a:r>
              <a:rPr lang="en-US" altLang="zh-TW" sz="3200" dirty="0">
                <a:latin typeface="Arial" panose="020B0604020202020204" pitchFamily="34" charset="0"/>
              </a:rPr>
              <a:t>2</a:t>
            </a:r>
            <a:r>
              <a:rPr lang="zh-TW" altLang="en-US" sz="3200" dirty="0">
                <a:latin typeface="Arial" panose="020B0604020202020204" pitchFamily="34" charset="0"/>
              </a:rPr>
              <a:t>分）</a:t>
            </a:r>
            <a:r>
              <a:rPr kumimoji="0" lang="zh-TW" altLang="zh-TW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短片，</a:t>
            </a: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請</a:t>
            </a:r>
            <a:r>
              <a:rPr kumimoji="0" lang="zh-TW" altLang="zh-TW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登入</a:t>
            </a: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本校網頁</a:t>
            </a: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於</a:t>
            </a: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重要連結</a:t>
            </a:r>
            <a:r>
              <a:rPr kumimoji="0" lang="zh-TW" altLang="zh-TW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「114年國家防災日宣導短片」收視），並於9時21分配合地震警報情境（6級強震），指導學生就地實施「趴下、掩護、穩住」演練。</a:t>
            </a: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不實施疏散演練</a:t>
            </a:r>
            <a:r>
              <a:rPr kumimoji="0" lang="zh-TW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</a:t>
            </a:r>
            <a:endParaRPr kumimoji="0" lang="zh-TW" altLang="zh-TW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0D61E734-429F-42D0-A96B-D89B1A47DD2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96E4BFC-8207-454A-BF00-AA550E57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359" r="15359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EFDA074F-34E4-49F8-B5C4-895C87FA77F1}"/>
              </a:ext>
            </a:extLst>
          </p:cNvPr>
          <p:cNvSpPr/>
          <p:nvPr/>
        </p:nvSpPr>
        <p:spPr>
          <a:xfrm>
            <a:off x="7467600" y="3035911"/>
            <a:ext cx="4590802" cy="3080011"/>
          </a:xfrm>
          <a:custGeom>
            <a:avLst/>
            <a:gdLst/>
            <a:ahLst/>
            <a:cxnLst/>
            <a:rect l="l" t="t" r="r" b="b"/>
            <a:pathLst>
              <a:path w="6886203" h="4620016">
                <a:moveTo>
                  <a:pt x="0" y="0"/>
                </a:moveTo>
                <a:lnTo>
                  <a:pt x="6886202" y="0"/>
                </a:lnTo>
                <a:lnTo>
                  <a:pt x="6886202" y="4620016"/>
                </a:lnTo>
                <a:lnTo>
                  <a:pt x="0" y="462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D94522C-04C4-411F-8BD9-07775E0B4AE9}"/>
              </a:ext>
            </a:extLst>
          </p:cNvPr>
          <p:cNvSpPr/>
          <p:nvPr/>
        </p:nvSpPr>
        <p:spPr>
          <a:xfrm>
            <a:off x="1068998" y="4013588"/>
            <a:ext cx="4298461" cy="2743200"/>
          </a:xfrm>
          <a:custGeom>
            <a:avLst/>
            <a:gdLst/>
            <a:ahLst/>
            <a:cxnLst/>
            <a:rect l="l" t="t" r="r" b="b"/>
            <a:pathLst>
              <a:path w="6447692" h="4114800">
                <a:moveTo>
                  <a:pt x="0" y="0"/>
                </a:moveTo>
                <a:lnTo>
                  <a:pt x="6447693" y="0"/>
                </a:lnTo>
                <a:lnTo>
                  <a:pt x="64476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187CD798-538D-4C93-858F-CA2BBEDB7899}"/>
              </a:ext>
            </a:extLst>
          </p:cNvPr>
          <p:cNvSpPr txBox="1"/>
          <p:nvPr/>
        </p:nvSpPr>
        <p:spPr>
          <a:xfrm>
            <a:off x="838201" y="730251"/>
            <a:ext cx="11028947" cy="9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6"/>
              </a:lnSpc>
              <a:spcBef>
                <a:spcPct val="0"/>
              </a:spcBef>
            </a:pPr>
            <a:r>
              <a:rPr lang="en-US" sz="5933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趴下、掩護並穩住</a:t>
            </a:r>
            <a:endParaRPr lang="en-US" sz="5933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361277EC-FA56-49B6-B39E-38E196D4336D}"/>
              </a:ext>
            </a:extLst>
          </p:cNvPr>
          <p:cNvSpPr txBox="1"/>
          <p:nvPr/>
        </p:nvSpPr>
        <p:spPr>
          <a:xfrm>
            <a:off x="1046748" y="2053465"/>
            <a:ext cx="5305926" cy="24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0"/>
              </a:lnSpc>
              <a:spcBef>
                <a:spcPct val="0"/>
              </a:spcBef>
            </a:pPr>
            <a:r>
              <a:rPr lang="en-US" sz="2721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當感到搖晃時，請記住「趴下、掩護並抓住</a:t>
            </a:r>
            <a:r>
              <a:rPr lang="en-US" sz="2721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r>
              <a:rPr lang="en-US" sz="2721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趴到地上，躲在桌子或書桌等堅固的家具下面，撐住直到搖晃停止</a:t>
            </a:r>
            <a:r>
              <a:rPr lang="en-US" sz="2721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721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sz="2721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免受墜落物體的傷害</a:t>
            </a:r>
            <a:r>
              <a:rPr lang="en-US" sz="2721" dirty="0">
                <a:solidFill>
                  <a:srgbClr val="7030A0"/>
                </a:solidFill>
                <a:ea typeface="可画甜心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175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2"/>
    </mc:Choice>
    <mc:Fallback xmlns="">
      <p:transition spd="slow" advTm="29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9ABE55E-A0C3-46FF-BEDD-2C5318BF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657" y="0"/>
            <a:ext cx="9775343" cy="685800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-8190" y="5590607"/>
            <a:ext cx="2424848" cy="1267393"/>
          </a:xfrm>
          <a:custGeom>
            <a:avLst/>
            <a:gdLst/>
            <a:ahLst/>
            <a:cxnLst/>
            <a:rect l="l" t="t" r="r" b="b"/>
            <a:pathLst>
              <a:path w="3757057" h="2154046">
                <a:moveTo>
                  <a:pt x="0" y="0"/>
                </a:moveTo>
                <a:lnTo>
                  <a:pt x="3757056" y="0"/>
                </a:lnTo>
                <a:lnTo>
                  <a:pt x="3757056" y="2154046"/>
                </a:lnTo>
                <a:lnTo>
                  <a:pt x="0" y="215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1666" y="199433"/>
            <a:ext cx="2424848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27"/>
              </a:lnSpc>
              <a:spcBef>
                <a:spcPct val="0"/>
              </a:spcBef>
            </a:pPr>
            <a:r>
              <a:rPr lang="en-US" sz="5936" b="1" dirty="0" err="1">
                <a:solidFill>
                  <a:srgbClr val="0070C0"/>
                </a:solidFill>
                <a:ea typeface="可画海报体"/>
              </a:rPr>
              <a:t>震動停止後</a:t>
            </a:r>
            <a:endParaRPr lang="en-US" sz="5936" b="1" dirty="0">
              <a:solidFill>
                <a:srgbClr val="0070C0"/>
              </a:solidFill>
              <a:ea typeface="可画海报体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286" y="2529283"/>
            <a:ext cx="192991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  <a:spcBef>
                <a:spcPct val="0"/>
              </a:spcBef>
            </a:pPr>
            <a:r>
              <a:rPr lang="en-US" sz="3022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一旦震動停止，請保持警覺。如果安全，請離開建築物</a:t>
            </a:r>
            <a:r>
              <a:rPr lang="zh-TW" altLang="en-US" sz="3022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endParaRPr lang="en-US" sz="3022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10"/>
              </a:lnSpc>
              <a:spcBef>
                <a:spcPct val="0"/>
              </a:spcBef>
            </a:pPr>
            <a:r>
              <a:rPr lang="en-US" sz="3022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空曠區域</a:t>
            </a:r>
            <a:r>
              <a:rPr lang="en-US" sz="3022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32D52596-9A2E-4277-A569-81E66DCBB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5"/>
    </mc:Choice>
    <mc:Fallback xmlns="">
      <p:transition spd="slow" advTm="1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9B202D7-0D8C-4CC2-BD54-2D9BC4C4D453}"/>
              </a:ext>
            </a:extLst>
          </p:cNvPr>
          <p:cNvSpPr txBox="1"/>
          <p:nvPr/>
        </p:nvSpPr>
        <p:spPr>
          <a:xfrm>
            <a:off x="206780" y="173519"/>
            <a:ext cx="76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i="1" dirty="0">
                <a:solidFill>
                  <a:srgbClr val="FF0000"/>
                </a:solidFill>
                <a:latin typeface="+mn-ea"/>
              </a:rPr>
              <a:t>一、性別事件未依時通報案例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EB439D2-58F2-4A46-A681-A12C1BF7E5A9}"/>
              </a:ext>
            </a:extLst>
          </p:cNvPr>
          <p:cNvSpPr txBox="1"/>
          <p:nvPr/>
        </p:nvSpPr>
        <p:spPr>
          <a:xfrm>
            <a:off x="1981200" y="1382961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</a:rPr>
              <a:t> 案例：甲師於星期五下班前晤談</a:t>
            </a:r>
            <a:r>
              <a:rPr lang="en-US" altLang="zh-TW" sz="2800" b="1" dirty="0">
                <a:latin typeface="+mn-ea"/>
              </a:rPr>
              <a:t>A</a:t>
            </a:r>
            <a:r>
              <a:rPr lang="zh-TW" altLang="en-US" sz="2800" b="1" dirty="0">
                <a:latin typeface="+mn-ea"/>
              </a:rPr>
              <a:t>同學，得知遭</a:t>
            </a:r>
            <a:r>
              <a:rPr lang="en-US" altLang="zh-TW" sz="2800" b="1" dirty="0">
                <a:latin typeface="+mn-ea"/>
              </a:rPr>
              <a:t>B</a:t>
            </a:r>
            <a:r>
              <a:rPr lang="zh-TW" altLang="en-US" sz="2800" b="1" dirty="0">
                <a:latin typeface="+mn-ea"/>
              </a:rPr>
              <a:t>同學</a:t>
            </a:r>
            <a:endParaRPr lang="en-US" altLang="zh-TW" sz="2800" b="1" dirty="0">
              <a:latin typeface="+mn-ea"/>
            </a:endParaRPr>
          </a:p>
          <a:p>
            <a:r>
              <a:rPr lang="en-US" altLang="zh-TW" sz="2800" b="1" dirty="0">
                <a:latin typeface="+mn-ea"/>
              </a:rPr>
              <a:t>             </a:t>
            </a:r>
            <a:r>
              <a:rPr lang="zh-TW" altLang="en-US" sz="2800" b="1" dirty="0">
                <a:latin typeface="+mn-ea"/>
              </a:rPr>
              <a:t>疑似性騷擾（性別有關之言詞及行為），爰甲師   </a:t>
            </a:r>
            <a:endParaRPr lang="en-US" altLang="zh-TW" sz="2800" b="1" dirty="0">
              <a:latin typeface="+mn-ea"/>
            </a:endParaRPr>
          </a:p>
          <a:p>
            <a:r>
              <a:rPr lang="en-US" altLang="zh-TW" sz="2800" b="1" dirty="0">
                <a:latin typeface="+mn-ea"/>
              </a:rPr>
              <a:t>             </a:t>
            </a:r>
            <a:r>
              <a:rPr lang="zh-TW" altLang="en-US" sz="2800" b="1" dirty="0">
                <a:latin typeface="+mn-ea"/>
              </a:rPr>
              <a:t>找雙方了解事情經過。晤談結束已下午</a:t>
            </a:r>
            <a:r>
              <a:rPr lang="en-US" altLang="zh-TW" sz="2800" b="1" dirty="0">
                <a:latin typeface="+mn-ea"/>
              </a:rPr>
              <a:t>5</a:t>
            </a:r>
            <a:r>
              <a:rPr lang="zh-TW" altLang="en-US" sz="2800" b="1" dirty="0">
                <a:latin typeface="+mn-ea"/>
              </a:rPr>
              <a:t>點</a:t>
            </a:r>
            <a:r>
              <a:rPr lang="en-US" altLang="zh-TW" sz="2800" b="1" dirty="0">
                <a:latin typeface="+mn-ea"/>
              </a:rPr>
              <a:t>30</a:t>
            </a:r>
            <a:r>
              <a:rPr lang="zh-TW" altLang="en-US" sz="2800" b="1" dirty="0">
                <a:latin typeface="+mn-ea"/>
              </a:rPr>
              <a:t>分，   </a:t>
            </a:r>
            <a:endParaRPr lang="en-US" altLang="zh-TW" sz="2800" b="1" dirty="0">
              <a:latin typeface="+mn-ea"/>
            </a:endParaRPr>
          </a:p>
          <a:p>
            <a:r>
              <a:rPr lang="en-US" altLang="zh-TW" sz="2800" b="1" dirty="0">
                <a:latin typeface="+mn-ea"/>
              </a:rPr>
              <a:t>             </a:t>
            </a:r>
            <a:r>
              <a:rPr lang="zh-TW" altLang="en-US" sz="2800" b="1" dirty="0">
                <a:latin typeface="+mn-ea"/>
              </a:rPr>
              <a:t>礙於下班時間故決定下週一再向學校進行通報。</a:t>
            </a:r>
            <a:endParaRPr lang="en-US" altLang="zh-TW" sz="2800" b="1" dirty="0">
              <a:latin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326BB6C-C476-41DC-BDCD-C1FE5E57D878}"/>
              </a:ext>
            </a:extLst>
          </p:cNvPr>
          <p:cNvSpPr txBox="1"/>
          <p:nvPr/>
        </p:nvSpPr>
        <p:spPr>
          <a:xfrm>
            <a:off x="1717265" y="3421065"/>
            <a:ext cx="9103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</a:rPr>
              <a:t>    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問題：一、甲師不應對性別事件私自調查。應將該事件  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                        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交由所設之性別平等教育委員會調查處理，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                        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任何人不得另設調查機制。違反此例恐處新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                        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台幣一萬元以上十五萬元以下之罰鍰。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               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二、另甲師便宜行事未於</a:t>
            </a:r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24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小時內報通，逾時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                      48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小時處</a:t>
            </a:r>
            <a:r>
              <a:rPr lang="en-US" altLang="zh-TW" sz="2800" b="1" dirty="0">
                <a:solidFill>
                  <a:srgbClr val="0070C0"/>
                </a:solidFill>
                <a:latin typeface="+mn-ea"/>
              </a:rPr>
              <a:t>3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萬元罰鍰 。</a:t>
            </a:r>
            <a:endParaRPr lang="en-US" altLang="zh-TW" sz="28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564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9B202D7-0D8C-4CC2-BD54-2D9BC4C4D453}"/>
              </a:ext>
            </a:extLst>
          </p:cNvPr>
          <p:cNvSpPr txBox="1"/>
          <p:nvPr/>
        </p:nvSpPr>
        <p:spPr>
          <a:xfrm>
            <a:off x="1622667" y="639850"/>
            <a:ext cx="9570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n-ea"/>
              </a:rPr>
              <a:t>師長如知悉校園性別事件時處理建議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7D2244-F763-4B28-9A57-067AD57BCC22}"/>
              </a:ext>
            </a:extLst>
          </p:cNvPr>
          <p:cNvSpPr txBox="1"/>
          <p:nvPr/>
        </p:nvSpPr>
        <p:spPr>
          <a:xfrm>
            <a:off x="1793631" y="2510880"/>
            <a:ext cx="1005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+mn-ea"/>
              </a:rPr>
              <a:t>通知本校性別平等教育委員會（生輔組）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04CFD6-3A08-45FD-AFDE-4018794A035C}"/>
              </a:ext>
            </a:extLst>
          </p:cNvPr>
          <p:cNvSpPr txBox="1"/>
          <p:nvPr/>
        </p:nvSpPr>
        <p:spPr>
          <a:xfrm>
            <a:off x="3603215" y="4381910"/>
            <a:ext cx="694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+mn-ea"/>
              </a:rPr>
              <a:t>校安中心</a:t>
            </a:r>
            <a:r>
              <a:rPr lang="en-US" altLang="zh-TW" sz="4400" b="1" dirty="0">
                <a:solidFill>
                  <a:srgbClr val="0070C0"/>
                </a:solidFill>
                <a:latin typeface="+mn-ea"/>
              </a:rPr>
              <a:t>02-24629976</a:t>
            </a:r>
          </a:p>
          <a:p>
            <a:r>
              <a:rPr lang="zh-TW" altLang="en-US" sz="3600" b="1" dirty="0">
                <a:solidFill>
                  <a:srgbClr val="0070C0"/>
                </a:solidFill>
                <a:latin typeface="+mn-ea"/>
              </a:rPr>
              <a:t>本中心進行校安通報作業</a:t>
            </a: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7C491E3D-8720-40CF-BE90-15F2C7EF0CDF}"/>
              </a:ext>
            </a:extLst>
          </p:cNvPr>
          <p:cNvSpPr/>
          <p:nvPr/>
        </p:nvSpPr>
        <p:spPr>
          <a:xfrm>
            <a:off x="5282384" y="1482692"/>
            <a:ext cx="2250831" cy="517806"/>
          </a:xfrm>
          <a:prstGeom prst="down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862F26-938B-47A4-9B7C-BB328995C3B0}"/>
              </a:ext>
            </a:extLst>
          </p:cNvPr>
          <p:cNvSpPr txBox="1"/>
          <p:nvPr/>
        </p:nvSpPr>
        <p:spPr>
          <a:xfrm>
            <a:off x="6096000" y="3507950"/>
            <a:ext cx="114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or</a:t>
            </a:r>
            <a:endParaRPr lang="zh-TW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37043C-C59E-467B-8FAE-BB74C03C4EC5}"/>
              </a:ext>
            </a:extLst>
          </p:cNvPr>
          <p:cNvSpPr txBox="1"/>
          <p:nvPr/>
        </p:nvSpPr>
        <p:spPr>
          <a:xfrm>
            <a:off x="5433318" y="1987659"/>
            <a:ext cx="225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24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小時內</a:t>
            </a:r>
          </a:p>
        </p:txBody>
      </p:sp>
    </p:spTree>
    <p:extLst>
      <p:ext uri="{BB962C8B-B14F-4D97-AF65-F5344CB8AC3E}">
        <p14:creationId xmlns:p14="http://schemas.microsoft.com/office/powerpoint/2010/main" val="28249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29FCE9C-9BAB-4975-A99D-721B5708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t="50000" r="50000" b="26504"/>
          <a:stretch/>
        </p:blipFill>
        <p:spPr>
          <a:xfrm>
            <a:off x="0" y="3465865"/>
            <a:ext cx="641985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CA64FE-1129-4D7D-BC48-46F1DA4A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66" y="1008624"/>
            <a:ext cx="5572125" cy="1063625"/>
          </a:xfrm>
        </p:spPr>
        <p:txBody>
          <a:bodyPr>
            <a:noAutofit/>
          </a:bodyPr>
          <a:lstStyle/>
          <a:p>
            <a:r>
              <a:rPr lang="zh-TW" altLang="en-US" sz="4000" b="1" i="1" dirty="0">
                <a:solidFill>
                  <a:srgbClr val="00B0F0"/>
                </a:solidFill>
                <a:latin typeface="+mn-ea"/>
              </a:rPr>
              <a:t>二、班級導師重視班級</a:t>
            </a:r>
            <a:br>
              <a:rPr lang="en-US" altLang="zh-TW" sz="4000" b="1" i="1" dirty="0">
                <a:solidFill>
                  <a:srgbClr val="00B0F0"/>
                </a:solidFill>
                <a:latin typeface="+mn-ea"/>
              </a:rPr>
            </a:br>
            <a:r>
              <a:rPr lang="en-US" altLang="zh-TW" sz="4000" b="1" i="1" dirty="0">
                <a:solidFill>
                  <a:srgbClr val="00B0F0"/>
                </a:solidFill>
                <a:latin typeface="+mn-ea"/>
              </a:rPr>
              <a:t>        </a:t>
            </a:r>
            <a:r>
              <a:rPr lang="zh-TW" altLang="en-US" sz="4000" b="1" i="1" dirty="0">
                <a:solidFill>
                  <a:srgbClr val="00B0F0"/>
                </a:solidFill>
                <a:latin typeface="+mn-ea"/>
              </a:rPr>
              <a:t>經營，預防霸凌發</a:t>
            </a:r>
            <a:br>
              <a:rPr lang="en-US" altLang="zh-TW" sz="4000" b="1" i="1" dirty="0">
                <a:solidFill>
                  <a:srgbClr val="00B0F0"/>
                </a:solidFill>
                <a:latin typeface="+mn-ea"/>
              </a:rPr>
            </a:br>
            <a:r>
              <a:rPr lang="en-US" altLang="zh-TW" sz="4000" b="1" i="1" dirty="0">
                <a:solidFill>
                  <a:srgbClr val="00B0F0"/>
                </a:solidFill>
                <a:latin typeface="+mn-ea"/>
              </a:rPr>
              <a:t>        </a:t>
            </a:r>
            <a:r>
              <a:rPr lang="zh-TW" altLang="en-US" sz="4000" b="1" i="1" dirty="0">
                <a:solidFill>
                  <a:srgbClr val="00B0F0"/>
                </a:solidFill>
                <a:latin typeface="+mn-ea"/>
              </a:rPr>
              <a:t>生</a:t>
            </a:r>
            <a:endParaRPr lang="zh-TW" altLang="en-US" sz="40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8B108F9-0453-4DDC-8AED-367829EF6BB3}"/>
              </a:ext>
            </a:extLst>
          </p:cNvPr>
          <p:cNvGraphicFramePr>
            <a:graphicFrameLocks noGrp="1"/>
          </p:cNvGraphicFramePr>
          <p:nvPr/>
        </p:nvGraphicFramePr>
        <p:xfrm>
          <a:off x="6419850" y="1162050"/>
          <a:ext cx="5572125" cy="5562601"/>
        </p:xfrm>
        <a:graphic>
          <a:graphicData uri="http://schemas.openxmlformats.org/drawingml/2006/table">
            <a:tbl>
              <a:tblPr firstRow="1" firstCol="1" bandRow="1"/>
              <a:tblGrid>
                <a:gridCol w="1989444">
                  <a:extLst>
                    <a:ext uri="{9D8B030D-6E8A-4147-A177-3AD203B41FA5}">
                      <a16:colId xmlns:a16="http://schemas.microsoft.com/office/drawing/2014/main" val="3355904373"/>
                    </a:ext>
                  </a:extLst>
                </a:gridCol>
                <a:gridCol w="3582681">
                  <a:extLst>
                    <a:ext uri="{9D8B030D-6E8A-4147-A177-3AD203B41FA5}">
                      <a16:colId xmlns:a16="http://schemas.microsoft.com/office/drawing/2014/main" val="2721114591"/>
                    </a:ext>
                  </a:extLst>
                </a:gridCol>
              </a:tblGrid>
              <a:tr h="448727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全字庫正楷體"/>
                        </a:rPr>
                        <a:t>支援管道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全字庫正楷體"/>
                        </a:rPr>
                        <a:t>處　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986"/>
                  </a:ext>
                </a:extLst>
              </a:tr>
              <a:tr h="1019670">
                <a:tc>
                  <a:txBody>
                    <a:bodyPr/>
                    <a:lstStyle/>
                    <a:p>
                      <a:pPr algn="just"/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向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導師、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家長反映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24896"/>
                  </a:ext>
                </a:extLst>
              </a:tr>
              <a:tr h="983255">
                <a:tc>
                  <a:txBody>
                    <a:bodyPr/>
                    <a:lstStyle/>
                    <a:p>
                      <a:pPr algn="just"/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向學校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（校安中心）反映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49281"/>
                  </a:ext>
                </a:extLst>
              </a:tr>
              <a:tr h="1166464">
                <a:tc>
                  <a:txBody>
                    <a:bodyPr/>
                    <a:lstStyle/>
                    <a:p>
                      <a:pPr algn="just"/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向教育部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24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小時專線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反映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(1953)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257"/>
                  </a:ext>
                </a:extLst>
              </a:tr>
              <a:tr h="1944485">
                <a:tc>
                  <a:txBody>
                    <a:bodyPr/>
                    <a:lstStyle/>
                    <a:p>
                      <a:pPr algn="just"/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其它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同學、朋友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友善同學，不對他人肢體、言語、關係、網路（社群）及性等形式霸凌，尊重他人就是愛護自己，請拒絕霸凌。</a:t>
                      </a:r>
                      <a:endParaRPr lang="en-US" alt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全字庫正楷體"/>
                      </a:endParaRPr>
                    </a:p>
                    <a:p>
                      <a:pPr algn="r"/>
                      <a:r>
                        <a:rPr lang="zh-TW" alt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檢舉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電話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全字庫正楷體"/>
                        </a:rPr>
                        <a:t>:02-24629976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588693"/>
                  </a:ext>
                </a:extLst>
              </a:tr>
            </a:tbl>
          </a:graphicData>
        </a:graphic>
      </p:graphicFrame>
      <p:grpSp>
        <p:nvGrpSpPr>
          <p:cNvPr id="16" name="群組 15">
            <a:extLst>
              <a:ext uri="{FF2B5EF4-FFF2-40B4-BE49-F238E27FC236}">
                <a16:creationId xmlns:a16="http://schemas.microsoft.com/office/drawing/2014/main" id="{C7196C62-76AA-416F-9CE5-60F156C5193D}"/>
              </a:ext>
            </a:extLst>
          </p:cNvPr>
          <p:cNvGrpSpPr/>
          <p:nvPr/>
        </p:nvGrpSpPr>
        <p:grpSpPr>
          <a:xfrm>
            <a:off x="8625030" y="1714500"/>
            <a:ext cx="3217046" cy="3061661"/>
            <a:chOff x="4594632" y="10547327"/>
            <a:chExt cx="3217046" cy="2134256"/>
          </a:xfrm>
        </p:grpSpPr>
        <p:sp>
          <p:nvSpPr>
            <p:cNvPr id="17" name="圓角矩形 1">
              <a:extLst>
                <a:ext uri="{FF2B5EF4-FFF2-40B4-BE49-F238E27FC236}">
                  <a16:creationId xmlns:a16="http://schemas.microsoft.com/office/drawing/2014/main" id="{E17F4A6B-1B49-4825-B408-1A6636CE28DE}"/>
                </a:ext>
              </a:extLst>
            </p:cNvPr>
            <p:cNvSpPr/>
            <p:nvPr/>
          </p:nvSpPr>
          <p:spPr>
            <a:xfrm>
              <a:off x="5042693" y="10547327"/>
              <a:ext cx="2320925" cy="365125"/>
            </a:xfrm>
            <a:prstGeom prst="roundRect">
              <a:avLst/>
            </a:prstGeom>
            <a:gradFill>
              <a:gsLst>
                <a:gs pos="46000">
                  <a:schemeClr val="bg1"/>
                </a:gs>
                <a:gs pos="900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400" b="1" kern="100" dirty="0">
                  <a:solidFill>
                    <a:srgbClr val="7030A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偏差行為輔導</a:t>
              </a:r>
              <a:endParaRPr lang="en-US" altLang="zh-TW" sz="1400" b="1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sz="1400" b="1" kern="100" dirty="0">
                  <a:solidFill>
                    <a:srgbClr val="7030A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（導師、家長）</a:t>
              </a:r>
              <a:endParaRPr lang="zh-TW" sz="1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流程圖: 決策 18">
              <a:extLst>
                <a:ext uri="{FF2B5EF4-FFF2-40B4-BE49-F238E27FC236}">
                  <a16:creationId xmlns:a16="http://schemas.microsoft.com/office/drawing/2014/main" id="{0DCF1F41-1E8B-41DA-9271-16C87D7BFDC7}"/>
                </a:ext>
              </a:extLst>
            </p:cNvPr>
            <p:cNvSpPr/>
            <p:nvPr/>
          </p:nvSpPr>
          <p:spPr>
            <a:xfrm>
              <a:off x="4594632" y="11110199"/>
              <a:ext cx="3217046" cy="971550"/>
            </a:xfrm>
            <a:prstGeom prst="flowChartDecision">
              <a:avLst/>
            </a:prstGeom>
            <a:gradFill>
              <a:gsLst>
                <a:gs pos="19000">
                  <a:schemeClr val="accent4">
                    <a:lumMod val="75000"/>
                  </a:schemeClr>
                </a:gs>
                <a:gs pos="50000">
                  <a:schemeClr val="bg1"/>
                </a:gs>
                <a:gs pos="75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zh-TW" sz="1400" b="1" kern="100" dirty="0">
                  <a:solidFill>
                    <a:srgbClr val="7030A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校園霸凌防制</a:t>
              </a:r>
              <a:endParaRPr lang="zh-TW" sz="1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zh-TW" sz="1400" b="1" kern="100" dirty="0">
                  <a:solidFill>
                    <a:srgbClr val="7030A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委員會調和或調查</a:t>
              </a:r>
              <a:endParaRPr lang="zh-TW" sz="1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圓角矩形 5">
              <a:extLst>
                <a:ext uri="{FF2B5EF4-FFF2-40B4-BE49-F238E27FC236}">
                  <a16:creationId xmlns:a16="http://schemas.microsoft.com/office/drawing/2014/main" id="{AF44269A-3CA3-467D-86DB-8FCA39E78FDA}"/>
                </a:ext>
              </a:extLst>
            </p:cNvPr>
            <p:cNvSpPr/>
            <p:nvPr/>
          </p:nvSpPr>
          <p:spPr>
            <a:xfrm>
              <a:off x="5064914" y="12251844"/>
              <a:ext cx="2322513" cy="429739"/>
            </a:xfrm>
            <a:prstGeom prst="roundRect">
              <a:avLst/>
            </a:prstGeom>
            <a:gradFill>
              <a:gsLst>
                <a:gs pos="46000">
                  <a:schemeClr val="bg1"/>
                </a:gs>
                <a:gs pos="900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400" b="1" kern="100" dirty="0">
                  <a:solidFill>
                    <a:srgbClr val="7030A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啟動霸凌輔導機制</a:t>
              </a:r>
              <a:endParaRPr lang="zh-TW" sz="1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箭號: 向下 21">
              <a:extLst>
                <a:ext uri="{FF2B5EF4-FFF2-40B4-BE49-F238E27FC236}">
                  <a16:creationId xmlns:a16="http://schemas.microsoft.com/office/drawing/2014/main" id="{C41D9E74-BCF6-4686-B414-39F778210372}"/>
                </a:ext>
              </a:extLst>
            </p:cNvPr>
            <p:cNvSpPr/>
            <p:nvPr/>
          </p:nvSpPr>
          <p:spPr>
            <a:xfrm>
              <a:off x="5497017" y="10894276"/>
              <a:ext cx="1350135" cy="215923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箭號: 向下 22">
              <a:extLst>
                <a:ext uri="{FF2B5EF4-FFF2-40B4-BE49-F238E27FC236}">
                  <a16:creationId xmlns:a16="http://schemas.microsoft.com/office/drawing/2014/main" id="{769F4585-AFC1-4277-A6BA-6A2FCF43E394}"/>
                </a:ext>
              </a:extLst>
            </p:cNvPr>
            <p:cNvSpPr/>
            <p:nvPr/>
          </p:nvSpPr>
          <p:spPr>
            <a:xfrm>
              <a:off x="5497017" y="12052602"/>
              <a:ext cx="1477136" cy="199242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">
            <a:extLst>
              <a:ext uri="{FF2B5EF4-FFF2-40B4-BE49-F238E27FC236}">
                <a16:creationId xmlns:a16="http://schemas.microsoft.com/office/drawing/2014/main" id="{7DB1E5AA-94FC-4B58-8941-38E24D71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82" y="263720"/>
            <a:ext cx="482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zh-TW" sz="3600" b="1" kern="10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1620000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全字庫正楷體"/>
                <a:cs typeface="Times New Roman" panose="02020603050405020304" pitchFamily="18" charset="0"/>
              </a:rPr>
              <a:t>疑似被霸凌了該怎麼辦？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3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/>
          <p:cNvSpPr/>
          <p:nvPr/>
        </p:nvSpPr>
        <p:spPr>
          <a:xfrm>
            <a:off x="8880309" y="4091335"/>
            <a:ext cx="2371427" cy="1444157"/>
          </a:xfrm>
          <a:prstGeom prst="ellipse">
            <a:avLst/>
          </a:prstGeom>
          <a:solidFill>
            <a:srgbClr val="9900CC"/>
          </a:solidFill>
          <a:ln>
            <a:solidFill>
              <a:srgbClr val="CC00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9851" indent="-359851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、其他必要之處置。</a:t>
            </a:r>
          </a:p>
        </p:txBody>
      </p:sp>
      <p:sp>
        <p:nvSpPr>
          <p:cNvPr id="11" name="橢圓 10"/>
          <p:cNvSpPr/>
          <p:nvPr/>
        </p:nvSpPr>
        <p:spPr>
          <a:xfrm>
            <a:off x="6960097" y="4389932"/>
            <a:ext cx="2247007" cy="189795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9851" indent="-359851"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、預防、減低或杜絕行為人再犯。</a:t>
            </a:r>
          </a:p>
        </p:txBody>
      </p:sp>
      <p:sp>
        <p:nvSpPr>
          <p:cNvPr id="14" name="橢圓 13"/>
          <p:cNvSpPr/>
          <p:nvPr/>
        </p:nvSpPr>
        <p:spPr>
          <a:xfrm>
            <a:off x="6824299" y="2480463"/>
            <a:ext cx="2304256" cy="20811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157" indent="-474157"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、避免行為人或其他關係人報復。</a:t>
            </a:r>
          </a:p>
        </p:txBody>
      </p:sp>
      <p:sp>
        <p:nvSpPr>
          <p:cNvPr id="13" name="橢圓 12"/>
          <p:cNvSpPr/>
          <p:nvPr/>
        </p:nvSpPr>
        <p:spPr>
          <a:xfrm>
            <a:off x="5075199" y="2827189"/>
            <a:ext cx="2248032" cy="18242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74157" indent="-474157"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、提供心理諮商與輔導。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90650" y="141288"/>
            <a:ext cx="10801350" cy="1316037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800"/>
              </a:spcAft>
            </a:pP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遇疑似霸凌應妥善處理即時介入：</a:t>
            </a:r>
            <a:r>
              <a:rPr lang="zh-TW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學校於調和、調查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作成終局處理後，得為下列處置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67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667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霸凌防制準則第</a:t>
            </a:r>
            <a:r>
              <a:rPr lang="en-US" altLang="zh-TW" sz="2667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38</a:t>
            </a:r>
            <a:r>
              <a:rPr lang="zh-TW" altLang="en-US" sz="2667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條：學校可直接決定，無須報核備 </a:t>
            </a:r>
            <a:r>
              <a:rPr lang="en-US" altLang="zh-TW" sz="2667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zh-TW" altLang="en-US" sz="2667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804672" y="3521013"/>
            <a:ext cx="4170274" cy="323697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74157" indent="-474157"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、降低雙方互動，必要時得對當事人</a:t>
            </a:r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包括行為人、被行為人</a:t>
            </a:r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施予：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抽離或個別教學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安置到其他班級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協助當事人依法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定程序轉班。</a:t>
            </a:r>
          </a:p>
        </p:txBody>
      </p:sp>
      <p:sp>
        <p:nvSpPr>
          <p:cNvPr id="15" name="橢圓 14"/>
          <p:cNvSpPr/>
          <p:nvPr/>
        </p:nvSpPr>
        <p:spPr>
          <a:xfrm>
            <a:off x="1871531" y="1988840"/>
            <a:ext cx="2592288" cy="182420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5618" indent="-355618" algn="just"/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、彈性處理當事人之出缺勤紀錄或成績評量。</a:t>
            </a:r>
          </a:p>
        </p:txBody>
      </p:sp>
      <p:sp>
        <p:nvSpPr>
          <p:cNvPr id="17" name="圓角矩形圖說文字 16"/>
          <p:cNvSpPr/>
          <p:nvPr/>
        </p:nvSpPr>
        <p:spPr>
          <a:xfrm>
            <a:off x="7323232" y="1538117"/>
            <a:ext cx="4101361" cy="672075"/>
          </a:xfrm>
          <a:prstGeom prst="wedgeRoundRectCallout">
            <a:avLst>
              <a:gd name="adj1" fmla="val -21802"/>
              <a:gd name="adj2" fmla="val -7444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處理小組或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防制委員會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於調和、調查階段，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得建議學校採取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一款或數款之處置。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9340658" y="5338909"/>
            <a:ext cx="2818089" cy="1419083"/>
          </a:xfrm>
          <a:prstGeom prst="wedgeRoundRectCallout">
            <a:avLst>
              <a:gd name="adj1" fmla="val -19336"/>
              <a:gd name="adj2" fmla="val -64654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33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案例：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133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生對生霸凌，同寢室換寢室。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4808075" y="1768752"/>
            <a:ext cx="2016224" cy="962427"/>
          </a:xfrm>
          <a:prstGeom prst="wedgeRoundRectCallout">
            <a:avLst>
              <a:gd name="adj1" fmla="val 17897"/>
              <a:gd name="adj2" fmla="val 70887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33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案件一開始就可以啟動輔導，方式由學校自行決定。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52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13FB1D5-DA09-4C2E-9DC2-B03B8B46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34654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0A1C4ED-98DB-4D7E-9AE8-CE8B4247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4668"/>
            <a:ext cx="6400799" cy="677333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32F9612-CD8D-40CD-A27B-4CA725B65760}"/>
              </a:ext>
            </a:extLst>
          </p:cNvPr>
          <p:cNvSpPr txBox="1"/>
          <p:nvPr/>
        </p:nvSpPr>
        <p:spPr>
          <a:xfrm>
            <a:off x="142067" y="214971"/>
            <a:ext cx="52163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1" dirty="0">
                <a:solidFill>
                  <a:srgbClr val="FF0000"/>
                </a:solidFill>
                <a:latin typeface="+mn-ea"/>
              </a:rPr>
              <a:t>三、學校附近交通安</a:t>
            </a:r>
            <a:endParaRPr lang="en-US" altLang="zh-TW" sz="4000" b="1" i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4000" b="1" i="1" dirty="0">
                <a:solidFill>
                  <a:srgbClr val="FF0000"/>
                </a:solidFill>
                <a:latin typeface="+mn-ea"/>
              </a:rPr>
              <a:t>        </a:t>
            </a:r>
            <a:r>
              <a:rPr lang="zh-TW" altLang="en-US" sz="4000" b="1" i="1" dirty="0">
                <a:solidFill>
                  <a:srgbClr val="FF0000"/>
                </a:solidFill>
                <a:latin typeface="+mn-ea"/>
              </a:rPr>
              <a:t>全注意路段</a:t>
            </a:r>
            <a:endParaRPr lang="zh-TW" altLang="en-US" sz="4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6123C7A-6220-480F-812C-8CFE49E8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2583"/>
            <a:ext cx="6096000" cy="346541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B3AFC06-F651-4F68-91F4-8EA7A5A1E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4000"/>
          </a:blip>
          <a:srcRect t="50000" r="50000" b="26504"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29FCE9C-9BAB-4975-A99D-721B57086A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4000"/>
          </a:blip>
          <a:srcRect t="50000" r="50000" b="26504"/>
          <a:stretch/>
        </p:blipFill>
        <p:spPr>
          <a:xfrm>
            <a:off x="0" y="0"/>
            <a:ext cx="609600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CA64FE-1129-4D7D-BC48-46F1DA4A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92" y="293077"/>
            <a:ext cx="10320338" cy="1063625"/>
          </a:xfrm>
        </p:spPr>
        <p:txBody>
          <a:bodyPr>
            <a:normAutofit fontScale="90000"/>
          </a:bodyPr>
          <a:lstStyle/>
          <a:p>
            <a:r>
              <a:rPr lang="zh-TW" altLang="en-US" sz="4000" b="1" i="1" dirty="0">
                <a:solidFill>
                  <a:srgbClr val="00B0F0"/>
                </a:solidFill>
                <a:latin typeface="+mn-ea"/>
              </a:rPr>
              <a:t>四、友善安全校園違禁品</a:t>
            </a:r>
            <a:br>
              <a:rPr lang="en-US" altLang="zh-TW" sz="4000" b="1" i="1" dirty="0">
                <a:solidFill>
                  <a:srgbClr val="00B0F0"/>
                </a:solidFill>
                <a:latin typeface="+mn-ea"/>
              </a:rPr>
            </a:br>
            <a:r>
              <a:rPr lang="en-US" altLang="zh-TW" sz="4000" b="1" i="1" dirty="0">
                <a:solidFill>
                  <a:srgbClr val="00B0F0"/>
                </a:solidFill>
                <a:latin typeface="+mn-ea"/>
              </a:rPr>
              <a:t>        </a:t>
            </a:r>
            <a:r>
              <a:rPr lang="zh-TW" altLang="en-US" sz="4000" b="1" i="1" dirty="0">
                <a:solidFill>
                  <a:srgbClr val="00B0F0"/>
                </a:solidFill>
                <a:latin typeface="+mn-ea"/>
              </a:rPr>
              <a:t>勿帶進校園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C24992-5BB2-4D9D-A0B8-EBEF10CD8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副標題 9">
            <a:extLst>
              <a:ext uri="{FF2B5EF4-FFF2-40B4-BE49-F238E27FC236}">
                <a16:creationId xmlns:a16="http://schemas.microsoft.com/office/drawing/2014/main" id="{5E7D7761-DE79-46BD-9763-A8BBA2C7C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773488"/>
            <a:ext cx="5105400" cy="2703512"/>
          </a:xfrm>
        </p:spPr>
        <p:txBody>
          <a:bodyPr>
            <a:normAutofit/>
          </a:bodyPr>
          <a:lstStyle/>
          <a:p>
            <a:pPr algn="just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右列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模擬槍、操作槍及空氣槍，請勿因好奇或好坃攜帶至校園，以免觸犯槍砲彈藥刀械管制條例之規定。</a:t>
            </a:r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1840AB17-C1AE-484A-892D-E42A35F83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2"/>
    </mc:Choice>
    <mc:Fallback xmlns="">
      <p:transition spd="slow" advTm="1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0F6711B2-236E-4A00-94E4-2A2DA4064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87" y="3392583"/>
            <a:ext cx="6096000" cy="346541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A4CB778-DAD3-405F-A683-72D51E85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13" y="0"/>
            <a:ext cx="6096000" cy="346541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03C74B1-FB3B-4801-8EF4-DD2213FC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13" y="3392583"/>
            <a:ext cx="6096000" cy="34654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29FCE9C-9BAB-4975-A99D-721B57086A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4000"/>
          </a:blip>
          <a:srcRect t="50000" r="50000" b="26504"/>
          <a:stretch/>
        </p:blipFill>
        <p:spPr>
          <a:xfrm>
            <a:off x="0" y="0"/>
            <a:ext cx="609600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CA64FE-1129-4D7D-BC48-46F1DA4A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2" y="1221612"/>
            <a:ext cx="10320338" cy="106362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友善安全的校園 </a:t>
            </a:r>
          </a:p>
        </p:txBody>
      </p:sp>
      <p:sp>
        <p:nvSpPr>
          <p:cNvPr id="10" name="副標題 9">
            <a:extLst>
              <a:ext uri="{FF2B5EF4-FFF2-40B4-BE49-F238E27FC236}">
                <a16:creationId xmlns:a16="http://schemas.microsoft.com/office/drawing/2014/main" id="{5E7D7761-DE79-46BD-9763-A8BBA2C7C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759183"/>
            <a:ext cx="5105400" cy="2936857"/>
          </a:xfrm>
        </p:spPr>
        <p:txBody>
          <a:bodyPr>
            <a:normAutofit fontScale="92500"/>
          </a:bodyPr>
          <a:lstStyle/>
          <a:p>
            <a:pPr algn="just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右列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刀械武士刀、手杖刀、手指虎、鋼（鐵）鞭、扁鑽、匕首、十字弓、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「穿雲箭」與「微型火砲」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及其他經中央主管機關公告查禁，非供正當使用具有殺傷力之刀械，也請勿帶至校園。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DC98A3-BD95-49FB-AAE0-EAF43D990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680" y="47738"/>
            <a:ext cx="4448796" cy="119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1507F04-7229-4C64-9A83-5DF7C6C90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678" y="1002189"/>
            <a:ext cx="2158040" cy="163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5209FA8-252A-4D00-80E1-D65A0B5B7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372" y="2267529"/>
            <a:ext cx="2295946" cy="154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7F1C2C3-048F-4BB9-B4A2-E8B40C57F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637" y="1029496"/>
            <a:ext cx="3329471" cy="140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E72CB80-7E09-4495-A135-CA19CA31E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/>
                </a14:imgProps>
              </a:ext>
            </a:extLst>
          </a:blip>
          <a:stretch>
            <a:fillRect/>
          </a:stretch>
        </p:blipFill>
        <p:spPr>
          <a:xfrm>
            <a:off x="6303833" y="2847764"/>
            <a:ext cx="2008868" cy="19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DEC66B5-125B-4529-B0AD-A56F7D02F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537" y="4748510"/>
            <a:ext cx="2152997" cy="206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7A7D9E2-60D8-49E5-BD8C-67C8D38F80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52371" y="4422080"/>
            <a:ext cx="2295946" cy="2553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567D5BD-ED6A-48B9-AE63-59B522E896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0746" y="3579184"/>
            <a:ext cx="2295946" cy="2170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5567EE8B-175D-4538-BC2B-45BFD2282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1"/>
    </mc:Choice>
    <mc:Fallback xmlns="">
      <p:transition spd="slow" advTm="2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F6C52D1-6334-4CB8-AC9D-391C9E9FA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92583"/>
            <a:ext cx="6096000" cy="34654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CA64FE-1129-4D7D-BC48-46F1DA4A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05" y="-290146"/>
            <a:ext cx="5478991" cy="1797086"/>
          </a:xfrm>
        </p:spPr>
        <p:txBody>
          <a:bodyPr>
            <a:normAutofit/>
          </a:bodyPr>
          <a:lstStyle/>
          <a:p>
            <a:r>
              <a:rPr lang="zh-TW" altLang="en-US" sz="4000" b="1" i="1" dirty="0">
                <a:solidFill>
                  <a:srgbClr val="FF0000"/>
                </a:solidFill>
                <a:latin typeface="+mn-ea"/>
              </a:rPr>
              <a:t>五、提醒同學小心詐騙</a:t>
            </a:r>
            <a:br>
              <a:rPr lang="en-US" altLang="zh-TW" sz="4000" b="1" i="1" dirty="0">
                <a:solidFill>
                  <a:srgbClr val="FF0000"/>
                </a:solidFill>
                <a:latin typeface="+mn-ea"/>
              </a:rPr>
            </a:br>
            <a:r>
              <a:rPr lang="en-US" altLang="zh-TW" sz="4000" b="1" i="1" dirty="0">
                <a:solidFill>
                  <a:srgbClr val="FF0000"/>
                </a:solidFill>
                <a:latin typeface="+mn-ea"/>
              </a:rPr>
              <a:t>        </a:t>
            </a:r>
            <a:r>
              <a:rPr lang="zh-TW" altLang="en-US" sz="4000" b="1" i="1" dirty="0">
                <a:solidFill>
                  <a:srgbClr val="FF0000"/>
                </a:solidFill>
                <a:latin typeface="+mn-ea"/>
              </a:rPr>
              <a:t>勿當車手</a:t>
            </a:r>
            <a:endParaRPr lang="zh-TW" altLang="en-US" sz="4000" b="1" i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97365C-FDD4-4E22-8DEA-80E7CF19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3900884"/>
            <a:ext cx="5600700" cy="3056732"/>
          </a:xfrm>
        </p:spPr>
        <p:txBody>
          <a:bodyPr>
            <a:normAutofit/>
          </a:bodyPr>
          <a:lstStyle/>
          <a:p>
            <a:pPr algn="just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本校近年通報詐騙案例：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一、網路購物分紅誘因遭騙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二、網路賣書提成分紅遭騙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三、不明人士搭訕推銷投資分紅借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貸，遭詐騙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9FCE9C-9BAB-4975-A99D-721B57086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 r="50000" b="26504"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E777466-0723-43C7-8AD4-3DE64E0AAC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 r="50000" b="26504"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BA7B0963-0C93-4852-A9CA-20CFA3C158E0}"/>
              </a:ext>
            </a:extLst>
          </p:cNvPr>
          <p:cNvSpPr txBox="1">
            <a:spLocks/>
          </p:cNvSpPr>
          <p:nvPr/>
        </p:nvSpPr>
        <p:spPr>
          <a:xfrm>
            <a:off x="247650" y="4142995"/>
            <a:ext cx="5547946" cy="1964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提供帳號</a:t>
            </a:r>
            <a:endParaRPr lang="en-US" altLang="zh-TW" b="1" dirty="0">
              <a:ln w="0"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en-US" sz="6100" b="1" dirty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獲利</a:t>
            </a:r>
            <a:r>
              <a:rPr lang="en-US" altLang="zh-TW" b="1" dirty="0">
                <a:ln w="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</a:t>
            </a:r>
            <a:r>
              <a:rPr lang="zh-TW" altLang="en-US" b="1" dirty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endParaRPr lang="zh-TW" altLang="en-US" b="1" dirty="0">
              <a:ln w="0"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3DE5C11-F260-4B90-B2B6-65EB26F4F8E7}"/>
              </a:ext>
            </a:extLst>
          </p:cNvPr>
          <p:cNvSpPr txBox="1"/>
          <p:nvPr/>
        </p:nvSpPr>
        <p:spPr>
          <a:xfrm>
            <a:off x="6704379" y="1075170"/>
            <a:ext cx="487924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6000" b="1" dirty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當車手</a:t>
            </a:r>
            <a:r>
              <a:rPr lang="en-US" altLang="zh-TW" sz="6000" b="1" dirty="0">
                <a:ln w="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6000" b="1" dirty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</a:p>
        </p:txBody>
      </p:sp>
      <p:pic>
        <p:nvPicPr>
          <p:cNvPr id="12" name="音訊 11">
            <a:hlinkClick r:id="" action="ppaction://media"/>
            <a:extLst>
              <a:ext uri="{FF2B5EF4-FFF2-40B4-BE49-F238E27FC236}">
                <a16:creationId xmlns:a16="http://schemas.microsoft.com/office/drawing/2014/main" id="{183868A0-62BF-464D-B0BF-660F47EE1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2"/>
    </mc:Choice>
    <mc:Fallback xmlns="">
      <p:transition spd="slow" advTm="29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933</Words>
  <Application>Microsoft Office PowerPoint</Application>
  <PresentationFormat>寬螢幕</PresentationFormat>
  <Paragraphs>83</Paragraphs>
  <Slides>11</Slides>
  <Notes>1</Notes>
  <HiddenSlides>0</HiddenSlides>
  <MMClips>5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Arial</vt:lpstr>
      <vt:lpstr>Calibri</vt:lpstr>
      <vt:lpstr>Century Gothic</vt:lpstr>
      <vt:lpstr>Wingdings 3</vt:lpstr>
      <vt:lpstr>絲縷</vt:lpstr>
      <vt:lpstr>PowerPoint 簡報</vt:lpstr>
      <vt:lpstr>PowerPoint 簡報</vt:lpstr>
      <vt:lpstr>PowerPoint 簡報</vt:lpstr>
      <vt:lpstr>二、班級導師重視班級         經營，預防霸凌發         生</vt:lpstr>
      <vt:lpstr>遇疑似霸凌應妥善處理即時介入：學校於調和、調查、作成終局處理後，得為下列處置 ( 霸凌防制準則第38條：學校可直接決定，無須報核備 )</vt:lpstr>
      <vt:lpstr>PowerPoint 簡報</vt:lpstr>
      <vt:lpstr>四、友善安全校園違禁品         勿帶進校園</vt:lpstr>
      <vt:lpstr>  友善安全的校園 </vt:lpstr>
      <vt:lpstr>五、提醒同學小心詐騙         勿當車手</vt:lpstr>
      <vt:lpstr>六、114年9月19日（星期五）國家防災日         注意事項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元慶 程</cp:lastModifiedBy>
  <cp:revision>30</cp:revision>
  <dcterms:created xsi:type="dcterms:W3CDTF">2024-10-16T01:40:34Z</dcterms:created>
  <dcterms:modified xsi:type="dcterms:W3CDTF">2026-03-24T00:25:31Z</dcterms:modified>
</cp:coreProperties>
</file>