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Noto Sans TC" panose="020B0200000000000000" pitchFamily="34" charset="-128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590205-6F6F-4EA8-B617-A7127B808754}">
  <a:tblStyle styleId="{A0590205-6F6F-4EA8-B617-A7127B80875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5"/>
  </p:normalViewPr>
  <p:slideViewPr>
    <p:cSldViewPr snapToGrid="0">
      <p:cViewPr varScale="1">
        <p:scale>
          <a:sx n="94" d="100"/>
          <a:sy n="94" d="100"/>
        </p:scale>
        <p:origin x="5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405538" y="1285875"/>
            <a:ext cx="73809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【溫</a:t>
            </a:r>
            <a:r>
              <a:rPr lang="en-US" sz="6150" b="1">
                <a:solidFill>
                  <a:srgbClr val="2C3E50"/>
                </a:solidFill>
              </a:rPr>
              <a:t>暖的界線</a:t>
            </a:r>
            <a:r>
              <a:rPr lang="en-US" sz="615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865775" y="2886075"/>
            <a:ext cx="8690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0" i="0" u="none" strike="noStrike" cap="none">
                <a:solidFill>
                  <a:srgbClr val="709FB0"/>
                </a:solidFill>
                <a:latin typeface="Noto Sans TC"/>
                <a:ea typeface="Noto Sans TC"/>
                <a:cs typeface="Noto Sans TC"/>
                <a:sym typeface="Noto Sans TC"/>
              </a:rPr>
              <a:t>導師的界線美學：如何</a:t>
            </a:r>
            <a:r>
              <a:rPr lang="en-US" sz="2850">
                <a:solidFill>
                  <a:srgbClr val="709FB0"/>
                </a:solidFill>
                <a:latin typeface="Noto Sans TC"/>
                <a:ea typeface="Noto Sans TC"/>
                <a:cs typeface="Noto Sans TC"/>
                <a:sym typeface="Noto Sans TC"/>
              </a:rPr>
              <a:t>支持學生而不透支導師自己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4204096" y="4284315"/>
            <a:ext cx="378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主講人：林佳慧 諮商心理師</a:t>
            </a:r>
            <a:endParaRPr sz="2400"/>
          </a:p>
        </p:txBody>
      </p:sp>
      <p:sp>
        <p:nvSpPr>
          <p:cNvPr id="88" name="Google Shape;88;p13"/>
          <p:cNvSpPr txBox="1"/>
          <p:nvPr/>
        </p:nvSpPr>
        <p:spPr>
          <a:xfrm>
            <a:off x="3126450" y="4928150"/>
            <a:ext cx="600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主辦單位：海洋大學 導師知能講座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529600"/>
            <a:ext cx="3365450" cy="43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3200" y="1529600"/>
            <a:ext cx="3365450" cy="43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4400" y="1529600"/>
            <a:ext cx="3365600" cy="43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1077838" y="2671101"/>
            <a:ext cx="27336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4" b="1" i="0" u="none" strike="noStrike" cap="none">
                <a:solidFill>
                  <a:srgbClr val="3C2F2F"/>
                </a:solidFill>
                <a:latin typeface="Noto Sans TC"/>
                <a:ea typeface="Noto Sans TC"/>
                <a:cs typeface="Noto Sans TC"/>
                <a:sym typeface="Noto Sans TC"/>
              </a:rPr>
              <a:t>建立結構化關懷</a:t>
            </a:r>
            <a:endParaRPr sz="2300"/>
          </a:p>
        </p:txBody>
      </p:sp>
      <p:sp>
        <p:nvSpPr>
          <p:cNvPr id="188" name="Google Shape;188;p22"/>
          <p:cNvSpPr txBox="1"/>
          <p:nvPr/>
        </p:nvSpPr>
        <p:spPr>
          <a:xfrm>
            <a:off x="1143000" y="3293526"/>
            <a:ext cx="26034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預告關懷時間（Office Hour），讓學生知道「老師會聽，但不是隨時」。</a:t>
            </a:r>
            <a:endParaRPr sz="1700"/>
          </a:p>
        </p:txBody>
      </p:sp>
      <p:sp>
        <p:nvSpPr>
          <p:cNvPr id="189" name="Google Shape;189;p22"/>
          <p:cNvSpPr txBox="1"/>
          <p:nvPr/>
        </p:nvSpPr>
        <p:spPr>
          <a:xfrm>
            <a:off x="4729114" y="2671401"/>
            <a:ext cx="2733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3C2F2F"/>
                </a:solidFill>
                <a:latin typeface="Noto Sans TC"/>
                <a:ea typeface="Noto Sans TC"/>
                <a:cs typeface="Noto Sans TC"/>
                <a:sym typeface="Noto Sans TC"/>
              </a:rPr>
              <a:t>使用「我」訊息</a:t>
            </a:r>
            <a:endParaRPr sz="2300"/>
          </a:p>
        </p:txBody>
      </p:sp>
      <p:sp>
        <p:nvSpPr>
          <p:cNvPr id="190" name="Google Shape;190;p22"/>
          <p:cNvSpPr txBox="1"/>
          <p:nvPr/>
        </p:nvSpPr>
        <p:spPr>
          <a:xfrm>
            <a:off x="4794200" y="3293526"/>
            <a:ext cx="2603400" cy="1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「我現在需要專心工作，但我很重視你的事，我們明天聊。」定義自己的限制。</a:t>
            </a:r>
            <a:endParaRPr sz="2200"/>
          </a:p>
        </p:txBody>
      </p:sp>
      <p:sp>
        <p:nvSpPr>
          <p:cNvPr id="191" name="Google Shape;191;p22"/>
          <p:cNvSpPr txBox="1"/>
          <p:nvPr/>
        </p:nvSpPr>
        <p:spPr>
          <a:xfrm>
            <a:off x="8380410" y="2671401"/>
            <a:ext cx="2733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3C2F2F"/>
                </a:solidFill>
                <a:latin typeface="Noto Sans TC"/>
                <a:ea typeface="Noto Sans TC"/>
                <a:cs typeface="Noto Sans TC"/>
                <a:sym typeface="Noto Sans TC"/>
              </a:rPr>
              <a:t>破解三角關係</a:t>
            </a:r>
            <a:endParaRPr sz="2300"/>
          </a:p>
        </p:txBody>
      </p:sp>
      <p:sp>
        <p:nvSpPr>
          <p:cNvPr id="192" name="Google Shape;192;p22"/>
          <p:cNvSpPr txBox="1"/>
          <p:nvPr/>
        </p:nvSpPr>
        <p:spPr>
          <a:xfrm>
            <a:off x="8445400" y="3293525"/>
            <a:ext cx="2603700" cy="1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當學生抱怨其他老師時，保持中立同理，但不捲入紛爭。引導學生與當事人溝通。</a:t>
            </a:r>
            <a:endParaRPr sz="2200"/>
          </a:p>
        </p:txBody>
      </p:sp>
      <p:pic>
        <p:nvPicPr>
          <p:cNvPr id="193" name="Google Shape;193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59359" y="1927026"/>
            <a:ext cx="370582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10635" y="1906489"/>
            <a:ext cx="370582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61909" y="1927026"/>
            <a:ext cx="370582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1000125" y="571500"/>
            <a:ext cx="1095136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三大關鍵應對策略</a:t>
            </a: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762000" y="571500"/>
            <a:ext cx="76200" cy="609600"/>
          </a:xfrm>
          <a:prstGeom prst="rect">
            <a:avLst/>
          </a:prstGeom>
          <a:solidFill>
            <a:srgbClr val="709F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 txBox="1"/>
          <p:nvPr/>
        </p:nvSpPr>
        <p:spPr>
          <a:xfrm>
            <a:off x="2095500" y="1091500"/>
            <a:ext cx="88533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「一個分化良好的導師，是學生生命中最穩定的容器。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00" b="0" i="0" u="none" strike="noStrike" cap="none">
                <a:solidFill>
                  <a:srgbClr val="709FB0"/>
                </a:solidFill>
                <a:latin typeface="Arial"/>
                <a:ea typeface="Arial"/>
                <a:cs typeface="Arial"/>
                <a:sym typeface="Arial"/>
              </a:rPr>
              <a:t>你的穩定，就是對學生最好的教育。</a:t>
            </a:r>
            <a:r>
              <a:rPr lang="en-US" sz="3900" b="0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」</a:t>
            </a:r>
            <a:endParaRPr/>
          </a:p>
        </p:txBody>
      </p:sp>
      <p:sp>
        <p:nvSpPr>
          <p:cNvPr id="204" name="Google Shape;204;p23"/>
          <p:cNvSpPr txBox="1"/>
          <p:nvPr/>
        </p:nvSpPr>
        <p:spPr>
          <a:xfrm>
            <a:off x="1476300" y="4921555"/>
            <a:ext cx="923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— 林佳慧 諮商心理師</a:t>
            </a:r>
            <a:endParaRPr sz="1900"/>
          </a:p>
        </p:txBody>
      </p:sp>
      <p:sp>
        <p:nvSpPr>
          <p:cNvPr id="205" name="Google Shape;205;p23"/>
          <p:cNvSpPr txBox="1"/>
          <p:nvPr/>
        </p:nvSpPr>
        <p:spPr>
          <a:xfrm>
            <a:off x="1524000" y="1091505"/>
            <a:ext cx="507355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0" i="0" u="none" strike="noStrike" cap="none">
                <a:solidFill>
                  <a:srgbClr val="709FB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/>
        </p:nvSpPr>
        <p:spPr>
          <a:xfrm>
            <a:off x="5109157" y="1558379"/>
            <a:ext cx="1973684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2C3E50"/>
                </a:solidFill>
                <a:latin typeface="Noto Sans TC"/>
                <a:ea typeface="Noto Sans TC"/>
                <a:cs typeface="Noto Sans TC"/>
                <a:sym typeface="Noto Sans TC"/>
              </a:rPr>
              <a:t>Q &amp; A</a:t>
            </a:r>
            <a:endParaRPr/>
          </a:p>
        </p:txBody>
      </p:sp>
      <p:sp>
        <p:nvSpPr>
          <p:cNvPr id="212" name="Google Shape;212;p24"/>
          <p:cNvSpPr txBox="1"/>
          <p:nvPr/>
        </p:nvSpPr>
        <p:spPr>
          <a:xfrm>
            <a:off x="2752225" y="2644225"/>
            <a:ext cx="633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709FB0"/>
                </a:solidFill>
                <a:latin typeface="Noto Sans TC"/>
                <a:ea typeface="Noto Sans TC"/>
                <a:cs typeface="Noto Sans TC"/>
                <a:sym typeface="Noto Sans TC"/>
              </a:rPr>
              <a:t>當導師站穩了，學生才能學會長大</a:t>
            </a:r>
            <a:endParaRPr sz="2000"/>
          </a:p>
        </p:txBody>
      </p:sp>
      <p:sp>
        <p:nvSpPr>
          <p:cNvPr id="213" name="Google Shape;213;p24"/>
          <p:cNvSpPr txBox="1"/>
          <p:nvPr/>
        </p:nvSpPr>
        <p:spPr>
          <a:xfrm>
            <a:off x="4180284" y="3712715"/>
            <a:ext cx="3831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感謝您的參與</a:t>
            </a:r>
            <a:endParaRPr sz="2600"/>
          </a:p>
        </p:txBody>
      </p:sp>
      <p:sp>
        <p:nvSpPr>
          <p:cNvPr id="214" name="Google Shape;214;p24"/>
          <p:cNvSpPr txBox="1"/>
          <p:nvPr/>
        </p:nvSpPr>
        <p:spPr>
          <a:xfrm>
            <a:off x="3426450" y="4804325"/>
            <a:ext cx="5339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666666"/>
                </a:solidFill>
                <a:latin typeface="Noto Sans TC"/>
                <a:ea typeface="Noto Sans TC"/>
                <a:cs typeface="Noto Sans TC"/>
                <a:sym typeface="Noto Sans TC"/>
              </a:rPr>
              <a:t>林佳慧 諮商心理師 ｜ 海洋大學 導師知能講座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5524500" y="2438400"/>
            <a:ext cx="1143000" cy="38100"/>
          </a:xfrm>
          <a:prstGeom prst="rect">
            <a:avLst/>
          </a:prstGeom>
          <a:solidFill>
            <a:srgbClr val="709F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495300" y="2476500"/>
            <a:ext cx="11201400" cy="16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3C2F2F"/>
                </a:solidFill>
                <a:latin typeface="Arial"/>
                <a:ea typeface="Arial"/>
                <a:cs typeface="Arial"/>
                <a:sym typeface="Arial"/>
              </a:rPr>
              <a:t>導師的困境：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>
                <a:solidFill>
                  <a:srgbClr val="3C2F2F"/>
                </a:solidFill>
                <a:latin typeface="Arial"/>
                <a:ea typeface="Arial"/>
                <a:cs typeface="Arial"/>
                <a:sym typeface="Arial"/>
              </a:rPr>
              <a:t> 為什麼「想當好人」這麼累？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079425"/>
            <a:ext cx="5048250" cy="42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079425"/>
            <a:ext cx="5048250" cy="42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1143000" y="2536626"/>
            <a:ext cx="4500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709FB0"/>
                </a:solidFill>
                <a:latin typeface="Noto Sans TC"/>
                <a:ea typeface="Noto Sans TC"/>
                <a:cs typeface="Noto Sans TC"/>
                <a:sym typeface="Noto Sans TC"/>
              </a:rPr>
              <a:t>導師的過度負責 (Over-functioning)</a:t>
            </a:r>
            <a:endParaRPr sz="2600"/>
          </a:p>
        </p:txBody>
      </p:sp>
      <p:sp>
        <p:nvSpPr>
          <p:cNvPr id="104" name="Google Shape;104;p15"/>
          <p:cNvSpPr txBox="1"/>
          <p:nvPr/>
        </p:nvSpPr>
        <p:spPr>
          <a:xfrm>
            <a:off x="1143000" y="3555801"/>
            <a:ext cx="4286400" cy="25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總是在為學生的焦慮感到焦慮，替學生做他本該做的事（如催促作業、解決人際糾紛）。當導師做得越多，學生就越「</a:t>
            </a:r>
            <a:r>
              <a:rPr lang="en-US" sz="2200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不需要自己負責</a:t>
            </a:r>
            <a:r>
              <a:rPr lang="en-US" sz="220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」。</a:t>
            </a:r>
            <a:endParaRPr sz="2200"/>
          </a:p>
        </p:txBody>
      </p:sp>
      <p:sp>
        <p:nvSpPr>
          <p:cNvPr id="105" name="Google Shape;105;p15"/>
          <p:cNvSpPr txBox="1"/>
          <p:nvPr/>
        </p:nvSpPr>
        <p:spPr>
          <a:xfrm>
            <a:off x="6762750" y="2536629"/>
            <a:ext cx="450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E67E22"/>
                </a:solidFill>
                <a:latin typeface="Noto Sans TC"/>
                <a:ea typeface="Noto Sans TC"/>
                <a:cs typeface="Noto Sans TC"/>
                <a:sym typeface="Noto Sans TC"/>
              </a:rPr>
              <a:t>情緒勞務的透支</a:t>
            </a:r>
            <a:endParaRPr sz="2600"/>
          </a:p>
        </p:txBody>
      </p:sp>
      <p:sp>
        <p:nvSpPr>
          <p:cNvPr id="106" name="Google Shape;106;p15"/>
          <p:cNvSpPr txBox="1"/>
          <p:nvPr/>
        </p:nvSpPr>
        <p:spPr>
          <a:xfrm>
            <a:off x="6762750" y="3555804"/>
            <a:ext cx="4286400" cy="19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因為害怕學生感覺被拒絕，而勉強答應半夜的回覆或不合理的請求。這不是愛，而是對關係崩壞的「恐懼」。</a:t>
            </a:r>
            <a:endParaRPr sz="2200"/>
          </a:p>
        </p:txBody>
      </p:sp>
      <p:sp>
        <p:nvSpPr>
          <p:cNvPr id="107" name="Google Shape;107;p15"/>
          <p:cNvSpPr txBox="1"/>
          <p:nvPr/>
        </p:nvSpPr>
        <p:spPr>
          <a:xfrm>
            <a:off x="1000125" y="571500"/>
            <a:ext cx="1095136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過度負責的心理陷阱</a:t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762000" y="571500"/>
            <a:ext cx="76200" cy="609600"/>
          </a:xfrm>
          <a:prstGeom prst="rect">
            <a:avLst/>
          </a:prstGeom>
          <a:solidFill>
            <a:srgbClr val="709F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/>
          <p:nvPr/>
        </p:nvSpPr>
        <p:spPr>
          <a:xfrm>
            <a:off x="5524500" y="2438400"/>
            <a:ext cx="1143000" cy="38100"/>
          </a:xfrm>
          <a:prstGeom prst="rect">
            <a:avLst/>
          </a:prstGeom>
          <a:solidFill>
            <a:srgbClr val="709F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495300" y="2476500"/>
            <a:ext cx="11201400" cy="16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3C2F2F"/>
                </a:solidFill>
                <a:latin typeface="Arial"/>
                <a:ea typeface="Arial"/>
                <a:cs typeface="Arial"/>
                <a:sym typeface="Arial"/>
              </a:rPr>
              <a:t>Bowen 理論核心：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>
                <a:solidFill>
                  <a:srgbClr val="3C2F2F"/>
                </a:solidFill>
                <a:latin typeface="Arial"/>
                <a:ea typeface="Arial"/>
                <a:cs typeface="Arial"/>
                <a:sym typeface="Arial"/>
              </a:rPr>
              <a:t> 自我分化 (Differentiation)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1238175" y="1800193"/>
            <a:ext cx="101919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內在分化：</a:t>
            </a:r>
            <a:r>
              <a:rPr lang="en-US" sz="240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 能區分「我的情緒」與「他人的困難」。當學生哭泣時，我能同理但不跟著陷入情緒泥淖。</a:t>
            </a:r>
            <a:endParaRPr sz="2400"/>
          </a:p>
        </p:txBody>
      </p:sp>
      <p:sp>
        <p:nvSpPr>
          <p:cNvPr id="122" name="Google Shape;122;p17"/>
          <p:cNvSpPr txBox="1"/>
          <p:nvPr/>
        </p:nvSpPr>
        <p:spPr>
          <a:xfrm>
            <a:off x="1238175" y="2948704"/>
            <a:ext cx="101919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人際分化：</a:t>
            </a:r>
            <a:r>
              <a:rPr lang="en-US" sz="240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 在高度焦慮的系統中（如校園壓力），能保有清楚的立場，不隨波逐流或被迫選邊站。</a:t>
            </a:r>
            <a:endParaRPr sz="2400"/>
          </a:p>
        </p:txBody>
      </p:sp>
      <p:sp>
        <p:nvSpPr>
          <p:cNvPr id="123" name="Google Shape;123;p17"/>
          <p:cNvSpPr txBox="1"/>
          <p:nvPr/>
        </p:nvSpPr>
        <p:spPr>
          <a:xfrm>
            <a:off x="1238250" y="4198590"/>
            <a:ext cx="10191900" cy="9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穩定的核心：</a:t>
            </a:r>
            <a:r>
              <a:rPr lang="en-US" sz="240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 像海洋中的定海神針，不論波浪多大，根基依然穩固，這份穩定感會反過來安撫學生。</a:t>
            </a:r>
            <a:endParaRPr sz="2400"/>
          </a:p>
        </p:txBody>
      </p:sp>
      <p:sp>
        <p:nvSpPr>
          <p:cNvPr id="124" name="Google Shape;124;p17"/>
          <p:cNvSpPr txBox="1"/>
          <p:nvPr/>
        </p:nvSpPr>
        <p:spPr>
          <a:xfrm>
            <a:off x="1238250" y="5448501"/>
            <a:ext cx="1019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清晰的定義：</a:t>
            </a:r>
            <a:r>
              <a:rPr lang="en-US" sz="240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 清楚知道「我是誰」、「我能做什麼」、「我不能做什麼」。</a:t>
            </a:r>
            <a:endParaRPr sz="2400"/>
          </a:p>
        </p:txBody>
      </p:sp>
      <p:sp>
        <p:nvSpPr>
          <p:cNvPr id="125" name="Google Shape;125;p17"/>
          <p:cNvSpPr txBox="1"/>
          <p:nvPr/>
        </p:nvSpPr>
        <p:spPr>
          <a:xfrm>
            <a:off x="1000125" y="571500"/>
            <a:ext cx="1095136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何謂自我分化？</a:t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762000" y="571500"/>
            <a:ext cx="76200" cy="609600"/>
          </a:xfrm>
          <a:prstGeom prst="rect">
            <a:avLst/>
          </a:prstGeom>
          <a:solidFill>
            <a:srgbClr val="709F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1972893"/>
            <a:ext cx="19273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050454"/>
            <a:ext cx="19273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988" y="4127990"/>
            <a:ext cx="192732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5490276"/>
            <a:ext cx="192732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781175"/>
            <a:ext cx="5048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762000" y="1777573"/>
            <a:ext cx="530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3C2F2F"/>
                </a:solidFill>
                <a:latin typeface="Noto Sans TC"/>
                <a:ea typeface="Noto Sans TC"/>
                <a:cs typeface="Noto Sans TC"/>
                <a:sym typeface="Noto Sans TC"/>
              </a:rPr>
              <a:t>lighthouse 效應</a:t>
            </a:r>
            <a:endParaRPr sz="2400"/>
          </a:p>
        </p:txBody>
      </p:sp>
      <p:sp>
        <p:nvSpPr>
          <p:cNvPr id="138" name="Google Shape;138;p18"/>
          <p:cNvSpPr txBox="1"/>
          <p:nvPr/>
        </p:nvSpPr>
        <p:spPr>
          <a:xfrm>
            <a:off x="761925" y="2427523"/>
            <a:ext cx="50484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燈塔（導師）不需要跳入海中救人，它只需要在那裡穩定地發光。界線能讓學生知道：</a:t>
            </a:r>
            <a:endParaRPr sz="1500"/>
          </a:p>
        </p:txBody>
      </p:sp>
      <p:pic>
        <p:nvPicPr>
          <p:cNvPr id="139" name="Google Shape;139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3528684"/>
            <a:ext cx="5048250" cy="1569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1781175"/>
            <a:ext cx="504825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1000125" y="571500"/>
            <a:ext cx="1095136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界線：不是牆，而是穩定的光</a:t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762000" y="571500"/>
            <a:ext cx="76200" cy="609600"/>
          </a:xfrm>
          <a:prstGeom prst="rect">
            <a:avLst/>
          </a:prstGeom>
          <a:solidFill>
            <a:srgbClr val="709F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1571029" y="3157537"/>
            <a:ext cx="2669083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709FB0"/>
                </a:solidFill>
                <a:latin typeface="Noto Sans TC"/>
                <a:ea typeface="Noto Sans TC"/>
                <a:cs typeface="Noto Sans TC"/>
                <a:sym typeface="Noto Sans TC"/>
              </a:rPr>
              <a:t>85%</a:t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1571029" y="4491037"/>
            <a:ext cx="2669083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Noto Sans TC"/>
                <a:ea typeface="Noto Sans TC"/>
                <a:cs typeface="Noto Sans TC"/>
                <a:sym typeface="Noto Sans TC"/>
              </a:rPr>
              <a:t>導師身心耗竭風險</a:t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5739221" y="2006816"/>
            <a:ext cx="5000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>
                <a:solidFill>
                  <a:srgbClr val="3C2F2F"/>
                </a:solidFill>
                <a:latin typeface="Noto Sans TC"/>
                <a:ea typeface="Noto Sans TC"/>
                <a:cs typeface="Noto Sans TC"/>
                <a:sym typeface="Noto Sans TC"/>
              </a:rPr>
              <a:t>系統性崩潰</a:t>
            </a:r>
            <a:endParaRPr sz="1600"/>
          </a:p>
        </p:txBody>
      </p:sp>
      <p:sp>
        <p:nvSpPr>
          <p:cNvPr id="151" name="Google Shape;151;p19"/>
          <p:cNvSpPr txBox="1"/>
          <p:nvPr/>
        </p:nvSpPr>
        <p:spPr>
          <a:xfrm>
            <a:off x="5739221" y="2916691"/>
            <a:ext cx="47625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4A3F3F"/>
                </a:solidFill>
                <a:latin typeface="Noto Sans TC"/>
                <a:ea typeface="Noto Sans TC"/>
                <a:cs typeface="Noto Sans TC"/>
                <a:sym typeface="Noto Sans TC"/>
              </a:rPr>
              <a:t>當導師成為學生的「情緒吸塵器」，長久下來會產生強烈的無力感，最終導致冷漠或逃避，這對學生傷害更大。</a:t>
            </a:r>
            <a:endParaRPr sz="1700"/>
          </a:p>
        </p:txBody>
      </p:sp>
      <p:sp>
        <p:nvSpPr>
          <p:cNvPr id="152" name="Google Shape;152;p19"/>
          <p:cNvSpPr txBox="1"/>
          <p:nvPr/>
        </p:nvSpPr>
        <p:spPr>
          <a:xfrm>
            <a:off x="1000125" y="571500"/>
            <a:ext cx="1095136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界線模糊的代價</a:t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762000" y="571500"/>
            <a:ext cx="76200" cy="609600"/>
          </a:xfrm>
          <a:prstGeom prst="rect">
            <a:avLst/>
          </a:prstGeom>
          <a:solidFill>
            <a:srgbClr val="709F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5524500" y="2438400"/>
            <a:ext cx="1143000" cy="38100"/>
          </a:xfrm>
          <a:prstGeom prst="rect">
            <a:avLst/>
          </a:prstGeom>
          <a:solidFill>
            <a:srgbClr val="709F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495300" y="2476500"/>
            <a:ext cx="11201400" cy="16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3C2F2F"/>
                </a:solidFill>
                <a:latin typeface="Arial"/>
                <a:ea typeface="Arial"/>
                <a:cs typeface="Arial"/>
                <a:sym typeface="Arial"/>
              </a:rPr>
              <a:t>實戰技巧：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>
                <a:solidFill>
                  <a:srgbClr val="3C2F2F"/>
                </a:solidFill>
                <a:latin typeface="Arial"/>
                <a:ea typeface="Arial"/>
                <a:cs typeface="Arial"/>
                <a:sym typeface="Arial"/>
              </a:rPr>
              <a:t> 溫柔而堅定的對話術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762000" y="1562100"/>
            <a:ext cx="10668000" cy="473734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7" name="Google Shape;167;p21"/>
          <p:cNvGraphicFramePr/>
          <p:nvPr/>
        </p:nvGraphicFramePr>
        <p:xfrm>
          <a:off x="762000" y="15621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{A0590205-6F6F-4EA8-B617-A7127B808754}</a:tableStyleId>
              </a:tblPr>
              <a:tblGrid>
                <a:gridCol w="159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FFFFFF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情境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9F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FFFFFF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NG 回應 (模糊/討好)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9F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i="0" u="none" strike="noStrike" cap="none">
                          <a:solidFill>
                            <a:srgbClr val="FFFFFF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OK 回應 (溫柔/界線)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9F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b="1" i="0" u="none" strike="noStrike" cap="none">
                          <a:solidFill>
                            <a:srgbClr val="4A3F3F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半夜傳訊息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b="0" i="0" u="none" strike="noStrike" cap="none">
                          <a:solidFill>
                            <a:srgbClr val="4A3F3F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(立刻回覆) 沒關係，我知道你很急...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b="0" i="0" u="none" strike="noStrike" cap="none">
                          <a:solidFill>
                            <a:srgbClr val="4A3F3F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(隔日回覆) 看到你的焦慮了。明早 Office Hour 我們見面談。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b="1" i="0" u="none" strike="noStrike" cap="none">
                          <a:solidFill>
                            <a:srgbClr val="4A3F3F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要求通融特權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b="0" i="0" u="none" strike="noStrike" cap="none">
                          <a:solidFill>
                            <a:srgbClr val="4A3F3F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好啦，僅此一次，別跟同學說。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b="0" i="0" u="none" strike="noStrike" cap="none">
                          <a:solidFill>
                            <a:srgbClr val="4A3F3F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我能理解你的困難，但為了公平性，我們得照規範走。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b="1" i="0" u="none" strike="noStrike" cap="none">
                          <a:solidFill>
                            <a:srgbClr val="4A3F3F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過度情緒依賴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b="0" i="0" u="none" strike="noStrike" cap="none">
                          <a:solidFill>
                            <a:srgbClr val="4A3F3F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你可以一直找我，我都在。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50" b="0" i="0" u="none" strike="noStrike" cap="none">
                          <a:solidFill>
                            <a:srgbClr val="4A3F3F"/>
                          </a:solidFill>
                          <a:latin typeface="Noto Sans TC"/>
                          <a:ea typeface="Noto Sans TC"/>
                          <a:cs typeface="Noto Sans TC"/>
                          <a:sym typeface="Noto Sans TC"/>
                        </a:rPr>
                        <a:t>我很願意陪你這段，但我認為心理諮商中心能給你更專業的幫助。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8" name="Google Shape;168;p21"/>
          <p:cNvSpPr/>
          <p:nvPr/>
        </p:nvSpPr>
        <p:spPr>
          <a:xfrm>
            <a:off x="762000" y="3728888"/>
            <a:ext cx="1597967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2359967" y="3728888"/>
            <a:ext cx="3364557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5724525" y="3728888"/>
            <a:ext cx="570547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762000" y="5007024"/>
            <a:ext cx="1597967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2359967" y="5007024"/>
            <a:ext cx="3364557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5724525" y="5007024"/>
            <a:ext cx="570547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762000" y="6285160"/>
            <a:ext cx="1597967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2359967" y="6285160"/>
            <a:ext cx="3364557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5724525" y="6285160"/>
            <a:ext cx="5705475" cy="9525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1000125" y="571500"/>
            <a:ext cx="1095136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溝通腳本：NG vs. OK</a:t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762000" y="571500"/>
            <a:ext cx="76200" cy="609600"/>
          </a:xfrm>
          <a:prstGeom prst="rect">
            <a:avLst/>
          </a:prstGeom>
          <a:solidFill>
            <a:srgbClr val="709F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Macintosh PowerPoint</Application>
  <PresentationFormat>寬螢幕</PresentationFormat>
  <Paragraphs>52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Noto Sans TC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佳慧 林</cp:lastModifiedBy>
  <cp:revision>1</cp:revision>
  <dcterms:modified xsi:type="dcterms:W3CDTF">2026-04-13T10:55:57Z</dcterms:modified>
</cp:coreProperties>
</file>